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2"/>
  </p:notesMasterIdLst>
  <p:sldIdLst>
    <p:sldId id="266" r:id="rId5"/>
    <p:sldId id="257" r:id="rId6"/>
    <p:sldId id="267" r:id="rId7"/>
    <p:sldId id="268" r:id="rId8"/>
    <p:sldId id="294" r:id="rId9"/>
    <p:sldId id="271" r:id="rId10"/>
    <p:sldId id="293" r:id="rId11"/>
    <p:sldId id="281" r:id="rId12"/>
    <p:sldId id="282" r:id="rId13"/>
    <p:sldId id="279" r:id="rId14"/>
    <p:sldId id="283" r:id="rId15"/>
    <p:sldId id="284" r:id="rId16"/>
    <p:sldId id="285" r:id="rId17"/>
    <p:sldId id="286" r:id="rId18"/>
    <p:sldId id="295" r:id="rId19"/>
    <p:sldId id="296" r:id="rId20"/>
    <p:sldId id="277" r:id="rId21"/>
    <p:sldId id="278" r:id="rId22"/>
    <p:sldId id="290" r:id="rId23"/>
    <p:sldId id="291" r:id="rId24"/>
    <p:sldId id="272" r:id="rId25"/>
    <p:sldId id="280" r:id="rId26"/>
    <p:sldId id="273" r:id="rId27"/>
    <p:sldId id="274" r:id="rId28"/>
    <p:sldId id="275" r:id="rId29"/>
    <p:sldId id="276" r:id="rId30"/>
    <p:sldId id="29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A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126" y="76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B6F77-31B3-44A6-9538-7D3B84B14A3E}" type="datetimeFigureOut">
              <a:rPr lang="en-US" smtClean="0"/>
              <a:t>3/9/2020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C92D-C8E2-4A8F-BF2D-75109D630128}" type="slidenum">
              <a:rPr lang="en-US" smtClean="0"/>
              <a:t>‹#›</a:t>
            </a:fld>
            <a:endParaRPr lang="en-US" dirty="0"/>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24132-C908-474C-84C6-F33F0E9C2824}" type="datetime1">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0D6BE-6A5B-4B1A-AB35-D5FFCCF5138B}" type="datetime1">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8BD5B-87CC-4318-9824-F4CA83CB0BAF}" type="datetime1">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AA5E-62DB-4209-84D2-A3A9C66875BD}" type="datetime1">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EF27-61CD-4273-9CC6-8B5AB469D6E9}" type="datetime1">
              <a:rPr lang="en-US" smtClean="0"/>
              <a:t>3/9/2020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14D88-E4A3-4915-A946-C7B143E0147E}" type="datetime1">
              <a:rPr lang="en-US" smtClean="0"/>
              <a:t>3/9/2020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41193-F002-4F22-ACB4-105512D85B33}" type="datetime1">
              <a:rPr lang="en-US" smtClean="0"/>
              <a:t>3/9/2020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2B57F-0B3C-4FE7-8F56-8C4115027F2E}" type="datetime1">
              <a:rPr lang="en-US" smtClean="0"/>
              <a:t>3/9/2020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8098D-3BCA-4496-B67F-08ABED3A79F9}" type="datetime1">
              <a:rPr lang="en-US" smtClean="0"/>
              <a:t>3/9/2020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4F9A14-79CD-4DBB-8A95-93FAB90953CE}" type="datetime1">
              <a:rPr lang="en-US" smtClean="0"/>
              <a:t>3/9/2020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CCA62-85F4-4E91-8034-B3A4AEB2ACA5}" type="datetime1">
              <a:rPr lang="en-US" smtClean="0"/>
              <a:t>3/9/2020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A5D">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739FE2-C7BB-439D-8EFA-EB059A6AF0B6}" type="datetime1">
              <a:rPr lang="en-US" smtClean="0"/>
              <a:t>3/9/2020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picture containing blur">
            <a:extLst>
              <a:ext uri="{FF2B5EF4-FFF2-40B4-BE49-F238E27FC236}">
                <a16:creationId xmlns:a16="http://schemas.microsoft.com/office/drawing/2014/main" id="{ECC95573-2971-40CA-8931-174ACDF3E94F}"/>
              </a:ext>
              <a:ext uri="{C183D7F6-B498-43B3-948B-1728B52AA6E4}">
                <adec:decorative xmlns:adec="http://schemas.microsoft.com/office/drawing/2017/decorative" val="0"/>
              </a:ext>
            </a:extLst>
          </p:cNvPr>
          <p:cNvPicPr>
            <a:picLocks noChangeAspect="1"/>
          </p:cNvPicPr>
          <p:nvPr/>
        </p:nvPicPr>
        <p:blipFill rotWithShape="1">
          <a:blip r:embed="rId2"/>
          <a:srcRect t="39378"/>
          <a:stretch/>
        </p:blipFill>
        <p:spPr>
          <a:xfrm>
            <a:off x="-32" y="10"/>
            <a:ext cx="12192031" cy="4915066"/>
          </a:xfrm>
          <a:prstGeom prst="rect">
            <a:avLst/>
          </a:prstGeom>
        </p:spPr>
      </p:pic>
      <p:sp>
        <p:nvSpPr>
          <p:cNvPr id="22" name="Rectangle 21">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065197" y="5120640"/>
            <a:ext cx="10058400" cy="822960"/>
          </a:xfrm>
        </p:spPr>
        <p:txBody>
          <a:bodyPr>
            <a:normAutofit/>
          </a:bodyPr>
          <a:lstStyle/>
          <a:p>
            <a:r>
              <a:rPr lang="en-US" sz="4800">
                <a:solidFill>
                  <a:srgbClr val="FFFFFF"/>
                </a:solidFill>
              </a:rPr>
              <a:t>DF Coaching</a:t>
            </a:r>
            <a:endParaRPr lang="en-US" sz="4800" dirty="0">
              <a:solidFill>
                <a:srgbClr val="FFFFFF"/>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065212" y="5943600"/>
            <a:ext cx="10058400" cy="543513"/>
          </a:xfrm>
        </p:spPr>
        <p:txBody>
          <a:bodyPr>
            <a:normAutofit/>
          </a:bodyPr>
          <a:lstStyle/>
          <a:p>
            <a:r>
              <a:rPr lang="en-US" sz="1500" dirty="0">
                <a:solidFill>
                  <a:srgbClr val="FFFFFF"/>
                </a:solidFill>
              </a:rPr>
              <a:t>A web application for coaching and scorecard process automation</a:t>
            </a:r>
          </a:p>
        </p:txBody>
      </p:sp>
      <p:sp>
        <p:nvSpPr>
          <p:cNvPr id="24" name="Rectangle 23">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441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User 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access their pending sessions and view its details and current status</a:t>
            </a:r>
          </a:p>
          <a:p>
            <a:pPr marL="0" indent="0">
              <a:buClr>
                <a:schemeClr val="bg1"/>
              </a:buClr>
              <a:buNone/>
            </a:pPr>
            <a:r>
              <a:rPr lang="en-US" sz="1600" dirty="0">
                <a:solidFill>
                  <a:srgbClr val="FFFFFF"/>
                </a:solidFill>
              </a:rPr>
              <a:t>(Available to all roles with different component titles)</a:t>
            </a:r>
          </a:p>
          <a:p>
            <a:pPr marL="0" indent="0">
              <a:buClr>
                <a:schemeClr val="bg1"/>
              </a:buClr>
              <a:buNone/>
            </a:pPr>
            <a:endParaRPr lang="en-US" sz="1600" b="1" dirty="0">
              <a:solidFill>
                <a:srgbClr val="FFFFFF"/>
              </a:solidFill>
            </a:endParaRPr>
          </a:p>
          <a:p>
            <a:pPr marL="0" indent="0">
              <a:buClr>
                <a:schemeClr val="bg1"/>
              </a:buClr>
              <a:buNone/>
            </a:pPr>
            <a:r>
              <a:rPr lang="en-US" sz="1800" b="1" dirty="0">
                <a:solidFill>
                  <a:srgbClr val="FFFFFF"/>
                </a:solidFill>
              </a:rPr>
              <a:t>Titles</a:t>
            </a:r>
          </a:p>
          <a:p>
            <a:pPr marL="0" indent="0">
              <a:buClr>
                <a:schemeClr val="bg1"/>
              </a:buClr>
              <a:buNone/>
            </a:pPr>
            <a:r>
              <a:rPr lang="en-US" sz="1600" b="1" dirty="0">
                <a:solidFill>
                  <a:srgbClr val="FFFFFF"/>
                </a:solidFill>
              </a:rPr>
              <a:t>Agent: </a:t>
            </a:r>
            <a:r>
              <a:rPr lang="en-US" sz="1600" dirty="0">
                <a:solidFill>
                  <a:srgbClr val="FFFFFF"/>
                </a:solidFill>
              </a:rPr>
              <a:t>Pending Session</a:t>
            </a:r>
          </a:p>
          <a:p>
            <a:pPr marL="0" indent="0">
              <a:buClr>
                <a:schemeClr val="bg1"/>
              </a:buClr>
              <a:buNone/>
            </a:pPr>
            <a:r>
              <a:rPr lang="en-US" sz="1600" b="1" dirty="0">
                <a:solidFill>
                  <a:srgbClr val="FFFFFF"/>
                </a:solidFill>
              </a:rPr>
              <a:t>Supervisor: </a:t>
            </a:r>
            <a:r>
              <a:rPr lang="en-US" sz="1600" dirty="0">
                <a:solidFill>
                  <a:srgbClr val="FFFFFF"/>
                </a:solidFill>
              </a:rPr>
              <a:t>My Summary</a:t>
            </a:r>
          </a:p>
          <a:p>
            <a:pPr marL="0" indent="0">
              <a:buClr>
                <a:schemeClr val="bg1"/>
              </a:buClr>
              <a:buNone/>
            </a:pPr>
            <a:r>
              <a:rPr lang="en-US" sz="1600" b="1" dirty="0">
                <a:solidFill>
                  <a:srgbClr val="FFFFFF"/>
                </a:solidFill>
              </a:rPr>
              <a:t>OM &amp; OH: </a:t>
            </a:r>
            <a:r>
              <a:rPr lang="en-US" sz="1600" dirty="0">
                <a:solidFill>
                  <a:srgbClr val="FFFFFF"/>
                </a:solidFill>
              </a:rPr>
              <a:t>Supervisors Summary</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82" y="2361235"/>
            <a:ext cx="7560495" cy="1936224"/>
          </a:xfrm>
          <a:prstGeom prst="rect">
            <a:avLst/>
          </a:prstGeom>
        </p:spPr>
      </p:pic>
    </p:spTree>
    <p:extLst>
      <p:ext uri="{BB962C8B-B14F-4D97-AF65-F5344CB8AC3E}">
        <p14:creationId xmlns:p14="http://schemas.microsoft.com/office/powerpoint/2010/main" val="1248909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Exceptions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agents who are excepted and their reason</a:t>
            </a:r>
          </a:p>
          <a:p>
            <a:pPr marL="0" indent="0">
              <a:buClr>
                <a:schemeClr val="bg1"/>
              </a:buClr>
              <a:buNone/>
            </a:pPr>
            <a:r>
              <a:rPr lang="en-US" sz="1600" dirty="0">
                <a:solidFill>
                  <a:srgbClr val="FFFFFF"/>
                </a:solidFill>
              </a:rPr>
              <a:t>(Available only to leaders, only supervisors can except their agents)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4422" y="2588865"/>
            <a:ext cx="7514308" cy="1524011"/>
          </a:xfrm>
          <a:prstGeom prst="rect">
            <a:avLst/>
          </a:prstGeom>
        </p:spPr>
      </p:pic>
    </p:spTree>
    <p:extLst>
      <p:ext uri="{BB962C8B-B14F-4D97-AF65-F5344CB8AC3E}">
        <p14:creationId xmlns:p14="http://schemas.microsoft.com/office/powerpoint/2010/main" val="1863035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Overall Top Resource</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current overall top agent on his/her team</a:t>
            </a:r>
          </a:p>
          <a:p>
            <a:pPr marL="0" indent="0">
              <a:buClr>
                <a:schemeClr val="bg1"/>
              </a:buClr>
              <a:buNone/>
            </a:pPr>
            <a:r>
              <a:rPr lang="en-US" sz="1600" dirty="0">
                <a:solidFill>
                  <a:srgbClr val="FFFFFF"/>
                </a:solidFill>
              </a:rPr>
              <a:t>(Available only to supervisors)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286" y="1576250"/>
            <a:ext cx="6238756" cy="3629632"/>
          </a:xfrm>
          <a:prstGeom prst="rect">
            <a:avLst/>
          </a:prstGeom>
        </p:spPr>
      </p:pic>
    </p:spTree>
    <p:extLst>
      <p:ext uri="{BB962C8B-B14F-4D97-AF65-F5344CB8AC3E}">
        <p14:creationId xmlns:p14="http://schemas.microsoft.com/office/powerpoint/2010/main" val="2270439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Top 3 Resource</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current top three agent ranking on his/her team</a:t>
            </a:r>
          </a:p>
          <a:p>
            <a:pPr marL="0" indent="0">
              <a:buClr>
                <a:schemeClr val="bg1"/>
              </a:buClr>
              <a:buNone/>
            </a:pPr>
            <a:r>
              <a:rPr lang="en-US" sz="1600" dirty="0">
                <a:solidFill>
                  <a:srgbClr val="FFFFFF"/>
                </a:solidFill>
              </a:rPr>
              <a:t>(Available only to supervisors)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286" y="1586772"/>
            <a:ext cx="6238756" cy="3608588"/>
          </a:xfrm>
          <a:prstGeom prst="rect">
            <a:avLst/>
          </a:prstGeom>
        </p:spPr>
      </p:pic>
    </p:spTree>
    <p:extLst>
      <p:ext uri="{BB962C8B-B14F-4D97-AF65-F5344CB8AC3E}">
        <p14:creationId xmlns:p14="http://schemas.microsoft.com/office/powerpoint/2010/main" val="28539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a:bodyPr>
          <a:lstStyle/>
          <a:p>
            <a:r>
              <a:rPr lang="en-US" sz="3600" dirty="0">
                <a:solidFill>
                  <a:srgbClr val="FFFFFF"/>
                </a:solidFill>
              </a:rPr>
              <a:t>Components</a:t>
            </a:r>
            <a:br>
              <a:rPr lang="en-US" sz="3600" dirty="0">
                <a:solidFill>
                  <a:srgbClr val="FFFFFF"/>
                </a:solidFill>
              </a:rPr>
            </a:br>
            <a:r>
              <a:rPr lang="en-US" sz="3100" dirty="0">
                <a:solidFill>
                  <a:srgbClr val="FFFFFF"/>
                </a:solidFill>
              </a:rPr>
              <a:t>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and sign the session document</a:t>
            </a:r>
          </a:p>
          <a:p>
            <a:pPr>
              <a:buClr>
                <a:schemeClr val="bg1"/>
              </a:buClr>
              <a:buFont typeface="Wingdings" panose="05000000000000000000" pitchFamily="2" charset="2"/>
              <a:buChar char="v"/>
            </a:pPr>
            <a:r>
              <a:rPr lang="en-US" dirty="0">
                <a:solidFill>
                  <a:srgbClr val="FFFFFF"/>
                </a:solidFill>
              </a:rPr>
              <a:t>May contain the following elements:</a:t>
            </a:r>
          </a:p>
          <a:p>
            <a:pPr lvl="1">
              <a:buClr>
                <a:schemeClr val="bg1"/>
              </a:buClr>
              <a:buFont typeface="Wingdings" panose="05000000000000000000" pitchFamily="2" charset="2"/>
              <a:buChar char="v"/>
            </a:pPr>
            <a:r>
              <a:rPr lang="en-US" dirty="0">
                <a:solidFill>
                  <a:srgbClr val="FFFFFF"/>
                </a:solidFill>
              </a:rPr>
              <a:t>Scorecard</a:t>
            </a:r>
          </a:p>
          <a:p>
            <a:pPr lvl="1">
              <a:buClr>
                <a:schemeClr val="bg1"/>
              </a:buClr>
              <a:buFont typeface="Wingdings" panose="05000000000000000000" pitchFamily="2" charset="2"/>
              <a:buChar char="v"/>
            </a:pPr>
            <a:r>
              <a:rPr lang="en-US" dirty="0">
                <a:solidFill>
                  <a:srgbClr val="FFFFFF"/>
                </a:solidFill>
              </a:rPr>
              <a:t>Action Plan/s</a:t>
            </a:r>
          </a:p>
          <a:p>
            <a:pPr lvl="1">
              <a:buClr>
                <a:schemeClr val="bg1"/>
              </a:buClr>
              <a:buFont typeface="Wingdings" panose="05000000000000000000" pitchFamily="2" charset="2"/>
              <a:buChar char="v"/>
            </a:pPr>
            <a:r>
              <a:rPr lang="en-US" dirty="0">
                <a:solidFill>
                  <a:srgbClr val="FFFFFF"/>
                </a:solidFill>
              </a:rPr>
              <a:t>Commitments &amp; Targets</a:t>
            </a:r>
          </a:p>
          <a:p>
            <a:pPr lvl="1">
              <a:buClr>
                <a:schemeClr val="bg1"/>
              </a:buClr>
              <a:buFont typeface="Wingdings" panose="05000000000000000000" pitchFamily="2" charset="2"/>
              <a:buChar char="v"/>
            </a:pPr>
            <a:r>
              <a:rPr lang="en-US" dirty="0">
                <a:solidFill>
                  <a:srgbClr val="FFFFFF"/>
                </a:solidFill>
              </a:rPr>
              <a:t>Follow up Date</a:t>
            </a:r>
          </a:p>
          <a:p>
            <a:pPr lvl="1">
              <a:buClr>
                <a:schemeClr val="bg1"/>
              </a:buClr>
              <a:buFont typeface="Wingdings" panose="05000000000000000000" pitchFamily="2" charset="2"/>
              <a:buChar char="v"/>
            </a:pPr>
            <a:r>
              <a:rPr lang="en-US" dirty="0">
                <a:solidFill>
                  <a:srgbClr val="FFFFFF"/>
                </a:solidFill>
              </a:rPr>
              <a:t>Strength</a:t>
            </a:r>
          </a:p>
          <a:p>
            <a:pPr lvl="1">
              <a:buClr>
                <a:schemeClr val="bg1"/>
              </a:buClr>
              <a:buFont typeface="Wingdings" panose="05000000000000000000" pitchFamily="2" charset="2"/>
              <a:buChar char="v"/>
            </a:pPr>
            <a:r>
              <a:rPr lang="en-US" dirty="0">
                <a:solidFill>
                  <a:srgbClr val="FFFFFF"/>
                </a:solidFill>
              </a:rPr>
              <a:t>Areas of Improvement</a:t>
            </a:r>
          </a:p>
          <a:p>
            <a:pPr lvl="1">
              <a:buClr>
                <a:schemeClr val="bg1"/>
              </a:buClr>
              <a:buFont typeface="Wingdings" panose="05000000000000000000" pitchFamily="2" charset="2"/>
              <a:buChar char="v"/>
            </a:pPr>
            <a:r>
              <a:rPr lang="en-US" dirty="0">
                <a:solidFill>
                  <a:srgbClr val="FFFFFF"/>
                </a:solidFill>
              </a:rPr>
              <a:t>Participants</a:t>
            </a:r>
          </a:p>
          <a:p>
            <a:pPr lvl="1">
              <a:buClr>
                <a:schemeClr val="bg1"/>
              </a:buClr>
              <a:buFont typeface="Wingdings" panose="05000000000000000000" pitchFamily="2" charset="2"/>
              <a:buChar char="v"/>
            </a:pPr>
            <a:r>
              <a:rPr lang="en-US" dirty="0" err="1">
                <a:solidFill>
                  <a:srgbClr val="FFFFFF"/>
                </a:solidFill>
              </a:rPr>
              <a:t>Etc</a:t>
            </a:r>
            <a:r>
              <a:rPr lang="en-US" dirty="0">
                <a:solidFill>
                  <a:srgbClr val="FFFFFF"/>
                </a:solidFill>
              </a:rPr>
              <a:t>….</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srcRect/>
          <a:stretch/>
        </p:blipFill>
        <p:spPr>
          <a:xfrm>
            <a:off x="5949386" y="306188"/>
            <a:ext cx="4569716" cy="6264319"/>
          </a:xfrm>
          <a:prstGeom prst="rect">
            <a:avLst/>
          </a:prstGeom>
        </p:spPr>
      </p:pic>
    </p:spTree>
    <p:extLst>
      <p:ext uri="{BB962C8B-B14F-4D97-AF65-F5344CB8AC3E}">
        <p14:creationId xmlns:p14="http://schemas.microsoft.com/office/powerpoint/2010/main" val="1841387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rmAutofit/>
          </a:bodyPr>
          <a:lstStyle/>
          <a:p>
            <a:r>
              <a:rPr lang="en-US" sz="4000" dirty="0"/>
              <a:t>Sessions</a:t>
            </a:r>
          </a:p>
        </p:txBody>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srcRect/>
          <a:stretch/>
        </p:blipFill>
        <p:spPr>
          <a:xfrm>
            <a:off x="439322" y="775279"/>
            <a:ext cx="6135653" cy="4784685"/>
          </a:xfrm>
          <a:prstGeom prst="rect">
            <a:avLst/>
          </a:prstGeom>
        </p:spPr>
      </p:pic>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a:bodyPr>
          <a:lstStyle/>
          <a:p>
            <a:pPr>
              <a:buClr>
                <a:schemeClr val="bg1"/>
              </a:buClr>
              <a:buFont typeface="Wingdings" panose="05000000000000000000" pitchFamily="2" charset="2"/>
              <a:buChar char="v"/>
            </a:pPr>
            <a:r>
              <a:rPr lang="en-US" sz="1600" b="1" dirty="0"/>
              <a:t>1 &amp; 2. Required Input Fields</a:t>
            </a:r>
          </a:p>
          <a:p>
            <a:pPr lvl="1">
              <a:lnSpc>
                <a:spcPct val="100000"/>
              </a:lnSpc>
              <a:buClr>
                <a:srgbClr val="003A5D"/>
              </a:buClr>
              <a:buFont typeface="Wingdings" panose="05000000000000000000" pitchFamily="2" charset="2"/>
              <a:buChar char="Ø"/>
            </a:pPr>
            <a:r>
              <a:rPr lang="en-US" sz="1600" dirty="0"/>
              <a:t> Lorem Ipsum</a:t>
            </a:r>
          </a:p>
          <a:p>
            <a:pPr lvl="1">
              <a:buFont typeface="Wingdings" panose="05000000000000000000" pitchFamily="2" charset="2"/>
              <a:buChar char="v"/>
            </a:pPr>
            <a:endParaRPr lang="en-US" sz="1600" dirty="0"/>
          </a:p>
          <a:p>
            <a:pPr marL="201168" lvl="1" indent="0">
              <a:buNone/>
            </a:pPr>
            <a:r>
              <a:rPr lang="en-US" sz="1600" b="1" dirty="0"/>
              <a:t>3. Signature Checkbox</a:t>
            </a:r>
            <a:endParaRPr lang="en-US" sz="1600" dirty="0"/>
          </a:p>
          <a:p>
            <a:pPr lvl="1">
              <a:buClr>
                <a:srgbClr val="003A5D"/>
              </a:buClr>
              <a:buFont typeface="Wingdings" panose="05000000000000000000" pitchFamily="2" charset="2"/>
              <a:buChar char="Ø"/>
            </a:pPr>
            <a:r>
              <a:rPr lang="en-US" sz="1600" dirty="0"/>
              <a:t> Lorem Ipsum</a:t>
            </a:r>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1568997" y="184948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090F771A-A0C6-48EB-B66C-F0E84F22BFB6}"/>
              </a:ext>
            </a:extLst>
          </p:cNvPr>
          <p:cNvSpPr/>
          <p:nvPr/>
        </p:nvSpPr>
        <p:spPr>
          <a:xfrm>
            <a:off x="1568997" y="3371856"/>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9518AE85-3413-45EB-9079-AA04207CE063}"/>
              </a:ext>
            </a:extLst>
          </p:cNvPr>
          <p:cNvSpPr/>
          <p:nvPr/>
        </p:nvSpPr>
        <p:spPr>
          <a:xfrm>
            <a:off x="218801" y="4763549"/>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196861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rmAutofit/>
          </a:bodyPr>
          <a:lstStyle/>
          <a:p>
            <a:r>
              <a:rPr lang="en-US" sz="4000" dirty="0"/>
              <a:t>Sessions</a:t>
            </a:r>
          </a:p>
        </p:txBody>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srcRect/>
          <a:stretch/>
        </p:blipFill>
        <p:spPr>
          <a:xfrm>
            <a:off x="439322" y="1530838"/>
            <a:ext cx="6135653" cy="3273567"/>
          </a:xfrm>
          <a:prstGeom prst="rect">
            <a:avLst/>
          </a:prstGeom>
        </p:spPr>
      </p:pic>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a:bodyPr>
          <a:lstStyle/>
          <a:p>
            <a:pPr>
              <a:buClr>
                <a:schemeClr val="bg1"/>
              </a:buClr>
              <a:buFont typeface="Wingdings" panose="05000000000000000000" pitchFamily="2" charset="2"/>
              <a:buChar char="v"/>
            </a:pPr>
            <a:r>
              <a:rPr lang="en-US" sz="1600" b="1" dirty="0"/>
              <a:t>1. Required Input Field Warning</a:t>
            </a:r>
          </a:p>
          <a:p>
            <a:pPr lvl="1">
              <a:lnSpc>
                <a:spcPct val="100000"/>
              </a:lnSpc>
              <a:buClr>
                <a:srgbClr val="003A5D"/>
              </a:buClr>
              <a:buFont typeface="Wingdings" panose="05000000000000000000" pitchFamily="2" charset="2"/>
              <a:buChar char="Ø"/>
            </a:pPr>
            <a:r>
              <a:rPr lang="en-US" sz="1600" dirty="0"/>
              <a:t> Lorem Ipsum</a:t>
            </a:r>
          </a:p>
          <a:p>
            <a:pPr lvl="1">
              <a:buFont typeface="Wingdings" panose="05000000000000000000" pitchFamily="2" charset="2"/>
              <a:buChar char="v"/>
            </a:pPr>
            <a:endParaRPr lang="en-US" sz="1600" dirty="0"/>
          </a:p>
          <a:p>
            <a:pPr marL="201168" lvl="1" indent="0">
              <a:buNone/>
            </a:pPr>
            <a:r>
              <a:rPr lang="en-US" sz="1600" b="1" dirty="0"/>
              <a:t>2. Signature Password Verification Input</a:t>
            </a:r>
            <a:endParaRPr lang="en-US" sz="1600" dirty="0"/>
          </a:p>
          <a:p>
            <a:pPr lvl="1">
              <a:buClr>
                <a:srgbClr val="003A5D"/>
              </a:buClr>
              <a:buFont typeface="Wingdings" panose="05000000000000000000" pitchFamily="2" charset="2"/>
              <a:buChar char="Ø"/>
            </a:pPr>
            <a:r>
              <a:rPr lang="en-US" sz="1600" dirty="0"/>
              <a:t> Lorem Ipsum</a:t>
            </a:r>
          </a:p>
          <a:p>
            <a:pPr lvl="1">
              <a:buClr>
                <a:srgbClr val="003A5D"/>
              </a:buClr>
              <a:buFont typeface="Wingdings" panose="05000000000000000000" pitchFamily="2" charset="2"/>
              <a:buChar char="Ø"/>
            </a:pPr>
            <a:endParaRPr lang="en-US" sz="1600" dirty="0"/>
          </a:p>
          <a:p>
            <a:pPr marL="201168" lvl="1" indent="0">
              <a:buNone/>
            </a:pPr>
            <a:r>
              <a:rPr lang="en-US" sz="1600" b="1" dirty="0"/>
              <a:t>3. Signature Button</a:t>
            </a:r>
            <a:endParaRPr lang="en-US" sz="1600" dirty="0"/>
          </a:p>
          <a:p>
            <a:pPr lvl="1">
              <a:buClr>
                <a:srgbClr val="003A5D"/>
              </a:buClr>
              <a:buFont typeface="Wingdings" panose="05000000000000000000" pitchFamily="2" charset="2"/>
              <a:buChar char="Ø"/>
            </a:pPr>
            <a:r>
              <a:rPr lang="en-US" sz="1600" dirty="0"/>
              <a:t> Lorem Ipsum</a:t>
            </a:r>
          </a:p>
          <a:p>
            <a:pPr lvl="1">
              <a:buClr>
                <a:srgbClr val="003A5D"/>
              </a:buClr>
              <a:buFont typeface="Wingdings" panose="05000000000000000000" pitchFamily="2" charset="2"/>
              <a:buChar char="Ø"/>
            </a:pPr>
            <a:endParaRPr lang="en-US" sz="1600" dirty="0"/>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4197897" y="257338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9518AE85-3413-45EB-9079-AA04207CE063}"/>
              </a:ext>
            </a:extLst>
          </p:cNvPr>
          <p:cNvSpPr/>
          <p:nvPr/>
        </p:nvSpPr>
        <p:spPr>
          <a:xfrm>
            <a:off x="2504801" y="374317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DE036243-4012-440A-A6D7-F3422302EA83}"/>
              </a:ext>
            </a:extLst>
          </p:cNvPr>
          <p:cNvSpPr/>
          <p:nvPr/>
        </p:nvSpPr>
        <p:spPr>
          <a:xfrm>
            <a:off x="2504801" y="4133990"/>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3172462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My Scorecard Status</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Displays the current scorecard summary of the agent based on the actual data</a:t>
            </a:r>
            <a:endParaRPr lang="en-US" sz="1600" dirty="0">
              <a:solidFill>
                <a:srgbClr val="FFFFFF"/>
              </a:solidFill>
            </a:endParaRPr>
          </a:p>
          <a:p>
            <a:pPr marL="0" indent="0">
              <a:buClr>
                <a:schemeClr val="bg1"/>
              </a:buClr>
              <a:buNone/>
            </a:pPr>
            <a:r>
              <a:rPr lang="en-US" sz="1600" dirty="0">
                <a:solidFill>
                  <a:srgbClr val="FFFFFF"/>
                </a:solidFill>
              </a:rPr>
              <a:t>(Available only for agents)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37" y="1387797"/>
            <a:ext cx="6782268" cy="4082403"/>
          </a:xfrm>
          <a:prstGeom prst="rect">
            <a:avLst/>
          </a:prstGeom>
        </p:spPr>
      </p:pic>
    </p:spTree>
    <p:extLst>
      <p:ext uri="{BB962C8B-B14F-4D97-AF65-F5344CB8AC3E}">
        <p14:creationId xmlns:p14="http://schemas.microsoft.com/office/powerpoint/2010/main" val="2106579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200" dirty="0">
                <a:solidFill>
                  <a:srgbClr val="FFFFFF"/>
                </a:solidFill>
              </a:rPr>
              <a:t>Productivity Improvement</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you simulate your productivity score</a:t>
            </a:r>
          </a:p>
          <a:p>
            <a:pPr>
              <a:buClr>
                <a:schemeClr val="bg1"/>
              </a:buClr>
              <a:buFont typeface="Wingdings" panose="05000000000000000000" pitchFamily="2" charset="2"/>
              <a:buChar char="v"/>
            </a:pPr>
            <a:r>
              <a:rPr lang="en-US" dirty="0">
                <a:solidFill>
                  <a:srgbClr val="FFFFFF"/>
                </a:solidFill>
              </a:rPr>
              <a:t>Agents can adjust the fields Current Points, Days Worked and Target Per Day</a:t>
            </a:r>
          </a:p>
          <a:p>
            <a:pPr marL="0" indent="0">
              <a:buClr>
                <a:schemeClr val="bg1"/>
              </a:buClr>
              <a:buNone/>
            </a:pPr>
            <a:r>
              <a:rPr lang="en-US" sz="1600" dirty="0">
                <a:solidFill>
                  <a:srgbClr val="FFFFFF"/>
                </a:solidFill>
              </a:rPr>
              <a:t>(Available only for agents)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37" y="1711267"/>
            <a:ext cx="6782268" cy="3435462"/>
          </a:xfrm>
          <a:prstGeom prst="rect">
            <a:avLst/>
          </a:prstGeom>
        </p:spPr>
      </p:pic>
    </p:spTree>
    <p:extLst>
      <p:ext uri="{BB962C8B-B14F-4D97-AF65-F5344CB8AC3E}">
        <p14:creationId xmlns:p14="http://schemas.microsoft.com/office/powerpoint/2010/main" val="3698783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Sessions</a:t>
            </a:r>
            <a:br>
              <a:rPr lang="en-US" sz="3100" dirty="0">
                <a:solidFill>
                  <a:srgbClr val="FFFFFF"/>
                </a:solidFill>
              </a:rPr>
            </a:br>
            <a:r>
              <a:rPr lang="en-US" sz="2700" dirty="0">
                <a:solidFill>
                  <a:srgbClr val="FFFFFF"/>
                </a:solidFill>
              </a:rPr>
              <a:t>History</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all of the related sessions by the date range specified</a:t>
            </a:r>
          </a:p>
          <a:p>
            <a:pPr>
              <a:buClr>
                <a:schemeClr val="bg1"/>
              </a:buClr>
              <a:buFont typeface="Wingdings" panose="05000000000000000000" pitchFamily="2" charset="2"/>
              <a:buChar char="v"/>
            </a:pPr>
            <a:r>
              <a:rPr lang="en-US" dirty="0">
                <a:solidFill>
                  <a:srgbClr val="FFFFFF"/>
                </a:solidFill>
              </a:rPr>
              <a:t>Let the user review any session document on the list</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471" y="2382526"/>
            <a:ext cx="6944809" cy="2048264"/>
          </a:xfrm>
          <a:prstGeom prst="rect">
            <a:avLst/>
          </a:prstGeom>
        </p:spPr>
      </p:pic>
    </p:spTree>
    <p:extLst>
      <p:ext uri="{BB962C8B-B14F-4D97-AF65-F5344CB8AC3E}">
        <p14:creationId xmlns:p14="http://schemas.microsoft.com/office/powerpoint/2010/main" val="405549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37660" y="1141274"/>
            <a:ext cx="3084844" cy="600764"/>
          </a:xfrm>
        </p:spPr>
        <p:txBody>
          <a:bodyPr>
            <a:normAutofit/>
          </a:bodyPr>
          <a:lstStyle/>
          <a:p>
            <a:r>
              <a:rPr lang="en-US" sz="3000" dirty="0">
                <a:solidFill>
                  <a:srgbClr val="FFFFFF"/>
                </a:solidFill>
              </a:rPr>
              <a:t>Table of Contents</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45610" y="2042420"/>
            <a:ext cx="3084844" cy="3688909"/>
          </a:xfrm>
        </p:spPr>
        <p:txBody>
          <a:bodyPr>
            <a:normAutofit/>
          </a:bodyPr>
          <a:lstStyle/>
          <a:p>
            <a:pPr>
              <a:lnSpc>
                <a:spcPct val="100000"/>
              </a:lnSpc>
              <a:buClr>
                <a:schemeClr val="bg1"/>
              </a:buClr>
              <a:buFont typeface="Wingdings" panose="05000000000000000000" pitchFamily="2" charset="2"/>
              <a:buChar char="v"/>
            </a:pPr>
            <a:r>
              <a:rPr lang="en-US" sz="1600" dirty="0">
                <a:solidFill>
                  <a:srgbClr val="FFFFFF"/>
                </a:solidFill>
                <a:latin typeface="Source Sans Pro" panose="020B0604020202020204" pitchFamily="34" charset="0"/>
              </a:rPr>
              <a:t>  Overview</a:t>
            </a:r>
          </a:p>
          <a:p>
            <a:pPr>
              <a:lnSpc>
                <a:spcPct val="100000"/>
              </a:lnSpc>
              <a:buClr>
                <a:schemeClr val="bg1"/>
              </a:buClr>
              <a:buFont typeface="Wingdings" panose="05000000000000000000" pitchFamily="2" charset="2"/>
              <a:buChar char="v"/>
            </a:pPr>
            <a:r>
              <a:rPr lang="en-US" sz="1600" dirty="0">
                <a:solidFill>
                  <a:srgbClr val="FFFFFF"/>
                </a:solidFill>
                <a:latin typeface="Source Sans Pro" panose="020B0604020202020204" pitchFamily="34" charset="0"/>
              </a:rPr>
              <a:t>  Scope &amp; Limitation</a:t>
            </a:r>
          </a:p>
          <a:p>
            <a:pPr>
              <a:lnSpc>
                <a:spcPct val="100000"/>
              </a:lnSpc>
              <a:buClr>
                <a:schemeClr val="bg1"/>
              </a:buClr>
              <a:buFont typeface="Wingdings" panose="05000000000000000000" pitchFamily="2" charset="2"/>
              <a:buChar char="v"/>
            </a:pPr>
            <a:r>
              <a:rPr lang="en-US" sz="1600" dirty="0">
                <a:solidFill>
                  <a:srgbClr val="FFFFFF"/>
                </a:solidFill>
                <a:latin typeface="Source Sans Pro" panose="020B0604020202020204" pitchFamily="34" charset="0"/>
              </a:rPr>
              <a:t>  The Process</a:t>
            </a:r>
          </a:p>
          <a:p>
            <a:pPr>
              <a:lnSpc>
                <a:spcPct val="100000"/>
              </a:lnSpc>
              <a:buClr>
                <a:schemeClr val="bg1"/>
              </a:buClr>
              <a:buFont typeface="Wingdings" panose="05000000000000000000" pitchFamily="2" charset="2"/>
              <a:buChar char="v"/>
            </a:pPr>
            <a:r>
              <a:rPr lang="en-US" sz="1600" dirty="0">
                <a:solidFill>
                  <a:srgbClr val="FFFFFF"/>
                </a:solidFill>
                <a:latin typeface="Source Sans Pro" panose="020B0604020202020204" pitchFamily="34" charset="0"/>
              </a:rPr>
              <a:t>  Components</a:t>
            </a:r>
          </a:p>
          <a:p>
            <a:pPr lvl="1">
              <a:lnSpc>
                <a:spcPct val="100000"/>
              </a:lnSpc>
              <a:buClr>
                <a:schemeClr val="bg1"/>
              </a:buClr>
              <a:buFont typeface="Wingdings" panose="05000000000000000000" pitchFamily="2" charset="2"/>
              <a:buChar char="v"/>
            </a:pPr>
            <a:r>
              <a:rPr lang="en-US" sz="1600" dirty="0">
                <a:solidFill>
                  <a:srgbClr val="FFFFFF"/>
                </a:solidFill>
                <a:latin typeface="Source Sans Pro" panose="020B0604020202020204" pitchFamily="34" charset="0"/>
              </a:rPr>
              <a:t>  Login</a:t>
            </a:r>
          </a:p>
          <a:p>
            <a:pPr lvl="1">
              <a:lnSpc>
                <a:spcPct val="100000"/>
              </a:lnSpc>
              <a:buClr>
                <a:schemeClr val="bg1"/>
              </a:buClr>
              <a:buFont typeface="Wingdings" panose="05000000000000000000" pitchFamily="2" charset="2"/>
              <a:buChar char="v"/>
            </a:pPr>
            <a:r>
              <a:rPr lang="en-US" sz="1600" dirty="0">
                <a:solidFill>
                  <a:srgbClr val="FFFFFF"/>
                </a:solidFill>
                <a:latin typeface="Source Sans Pro" panose="020B0604020202020204" pitchFamily="34" charset="0"/>
              </a:rPr>
              <a:t>  Admin Control Panel</a:t>
            </a:r>
          </a:p>
          <a:p>
            <a:pPr lvl="1">
              <a:lnSpc>
                <a:spcPct val="100000"/>
              </a:lnSpc>
              <a:buClr>
                <a:schemeClr val="bg1"/>
              </a:buClr>
              <a:buFont typeface="Wingdings" panose="05000000000000000000" pitchFamily="2" charset="2"/>
              <a:buChar char="v"/>
            </a:pPr>
            <a:r>
              <a:rPr lang="en-US" sz="1600" dirty="0">
                <a:solidFill>
                  <a:srgbClr val="FFFFFF"/>
                </a:solidFill>
                <a:latin typeface="Source Sans Pro" panose="020B0604020202020204" pitchFamily="34" charset="0"/>
              </a:rPr>
              <a:t>  Dashboard</a:t>
            </a:r>
          </a:p>
          <a:p>
            <a:pPr lvl="1">
              <a:lnSpc>
                <a:spcPct val="100000"/>
              </a:lnSpc>
              <a:buClr>
                <a:schemeClr val="bg1"/>
              </a:buClr>
              <a:buFont typeface="Wingdings" panose="05000000000000000000" pitchFamily="2" charset="2"/>
              <a:buChar char="v"/>
            </a:pPr>
            <a:r>
              <a:rPr lang="en-US" sz="1600" dirty="0">
                <a:solidFill>
                  <a:srgbClr val="FFFFFF"/>
                </a:solidFill>
                <a:latin typeface="Source Sans Pro" panose="020B0604020202020204" pitchFamily="34" charset="0"/>
              </a:rPr>
              <a:t>  Sessions</a:t>
            </a:r>
          </a:p>
          <a:p>
            <a:pPr lvl="1">
              <a:lnSpc>
                <a:spcPct val="100000"/>
              </a:lnSpc>
              <a:buClr>
                <a:schemeClr val="bg1"/>
              </a:buClr>
              <a:buFont typeface="Wingdings" panose="05000000000000000000" pitchFamily="2" charset="2"/>
              <a:buChar char="v"/>
            </a:pPr>
            <a:r>
              <a:rPr lang="en-US" sz="1600" dirty="0">
                <a:solidFill>
                  <a:srgbClr val="FFFFFF"/>
                </a:solidFill>
                <a:latin typeface="Source Sans Pro" panose="020B0604020202020204" pitchFamily="34" charset="0"/>
              </a:rPr>
              <a:t>  History</a:t>
            </a:r>
          </a:p>
          <a:p>
            <a:pPr lvl="1">
              <a:lnSpc>
                <a:spcPct val="100000"/>
              </a:lnSpc>
              <a:buClr>
                <a:schemeClr val="bg1"/>
              </a:buClr>
              <a:buFont typeface="Wingdings" panose="05000000000000000000" pitchFamily="2" charset="2"/>
              <a:buChar char="v"/>
            </a:pPr>
            <a:r>
              <a:rPr lang="en-US" sz="1600" dirty="0">
                <a:solidFill>
                  <a:srgbClr val="FFFFFF"/>
                </a:solidFill>
                <a:latin typeface="Source Sans Pro" panose="020B0604020202020204" pitchFamily="34" charset="0"/>
              </a:rPr>
              <a:t>  Feedback form</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icture containing blur">
            <a:extLst>
              <a:ext uri="{FF2B5EF4-FFF2-40B4-BE49-F238E27FC236}">
                <a16:creationId xmlns:a16="http://schemas.microsoft.com/office/drawing/2014/main" id="{51D0BB9D-60FE-41CF-87D6-6A4361394E66}"/>
              </a:ext>
            </a:extLst>
          </p:cNvPr>
          <p:cNvPicPr>
            <a:picLocks noChangeAspect="1"/>
          </p:cNvPicPr>
          <p:nvPr/>
        </p:nvPicPr>
        <p:blipFill rotWithShape="1">
          <a:blip r:embed="rId2"/>
          <a:srcRect l="12240" r="6711" b="-2"/>
          <a:stretch/>
        </p:blipFill>
        <p:spPr>
          <a:xfrm>
            <a:off x="4104078" y="-1"/>
            <a:ext cx="8082237" cy="6858001"/>
          </a:xfrm>
          <a:prstGeom prst="rect">
            <a:avLst/>
          </a:prstGeom>
        </p:spPr>
      </p:pic>
    </p:spTree>
    <p:extLst>
      <p:ext uri="{BB962C8B-B14F-4D97-AF65-F5344CB8AC3E}">
        <p14:creationId xmlns:p14="http://schemas.microsoft.com/office/powerpoint/2010/main" val="184319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Sessions</a:t>
            </a:r>
            <a:br>
              <a:rPr lang="en-US" sz="3100" dirty="0">
                <a:solidFill>
                  <a:srgbClr val="FFFFFF"/>
                </a:solidFill>
              </a:rPr>
            </a:br>
            <a:r>
              <a:rPr lang="en-US" sz="2700" dirty="0">
                <a:solidFill>
                  <a:srgbClr val="FFFFFF"/>
                </a:solidFill>
              </a:rPr>
              <a:t>Feedback Form</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submit any concern, suggestion or report any discovered software bugs to the developers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379" y="1750671"/>
            <a:ext cx="5936211" cy="3356658"/>
          </a:xfrm>
          <a:prstGeom prst="rect">
            <a:avLst/>
          </a:prstGeom>
        </p:spPr>
      </p:pic>
    </p:spTree>
    <p:extLst>
      <p:ext uri="{BB962C8B-B14F-4D97-AF65-F5344CB8AC3E}">
        <p14:creationId xmlns:p14="http://schemas.microsoft.com/office/powerpoint/2010/main" val="3980620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Add Credential</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add new credential into the web application</a:t>
            </a:r>
          </a:p>
          <a:p>
            <a:pPr>
              <a:buClr>
                <a:schemeClr val="bg1"/>
              </a:buClr>
              <a:buFont typeface="Wingdings" panose="05000000000000000000" pitchFamily="2" charset="2"/>
              <a:buChar char="v"/>
            </a:pPr>
            <a:r>
              <a:rPr lang="en-US" dirty="0">
                <a:solidFill>
                  <a:srgbClr val="FFFFFF"/>
                </a:solidFill>
              </a:rPr>
              <a:t>All fields are required</a:t>
            </a:r>
          </a:p>
          <a:p>
            <a:pPr>
              <a:buClr>
                <a:schemeClr val="bg1"/>
              </a:buClr>
              <a:buFont typeface="Wingdings" panose="05000000000000000000" pitchFamily="2" charset="2"/>
              <a:buChar char="v"/>
            </a:pPr>
            <a:r>
              <a:rPr lang="en-US" dirty="0">
                <a:solidFill>
                  <a:srgbClr val="FFFFFF"/>
                </a:solidFill>
              </a:rPr>
              <a:t>Hire date helps the application determine the proficiency of the user</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0298" y="1464992"/>
            <a:ext cx="7447456" cy="3928013"/>
          </a:xfrm>
          <a:prstGeom prst="rect">
            <a:avLst/>
          </a:prstGeom>
        </p:spPr>
      </p:pic>
    </p:spTree>
    <p:extLst>
      <p:ext uri="{BB962C8B-B14F-4D97-AF65-F5344CB8AC3E}">
        <p14:creationId xmlns:p14="http://schemas.microsoft.com/office/powerpoint/2010/main" val="956619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Update Credential</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modify current credential into the web application</a:t>
            </a:r>
          </a:p>
          <a:p>
            <a:pPr>
              <a:buClr>
                <a:schemeClr val="bg1"/>
              </a:buClr>
              <a:buFont typeface="Wingdings" panose="05000000000000000000" pitchFamily="2" charset="2"/>
              <a:buChar char="v"/>
            </a:pPr>
            <a:r>
              <a:rPr lang="en-US" dirty="0">
                <a:solidFill>
                  <a:srgbClr val="FFFFFF"/>
                </a:solidFill>
              </a:rPr>
              <a:t>Username to be updated is the only required field</a:t>
            </a:r>
          </a:p>
          <a:p>
            <a:pPr>
              <a:buClr>
                <a:schemeClr val="bg1"/>
              </a:buClr>
              <a:buFont typeface="Wingdings" panose="05000000000000000000" pitchFamily="2" charset="2"/>
              <a:buChar char="v"/>
            </a:pPr>
            <a:r>
              <a:rPr lang="en-US" dirty="0">
                <a:solidFill>
                  <a:srgbClr val="FFFFFF"/>
                </a:solidFill>
              </a:rPr>
              <a:t>Hire date helps the application determine the proficiency of the user</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160362"/>
            <a:ext cx="7365059" cy="4537276"/>
          </a:xfrm>
          <a:prstGeom prst="rect">
            <a:avLst/>
          </a:prstGeom>
        </p:spPr>
      </p:pic>
    </p:spTree>
    <p:extLst>
      <p:ext uri="{BB962C8B-B14F-4D97-AF65-F5344CB8AC3E}">
        <p14:creationId xmlns:p14="http://schemas.microsoft.com/office/powerpoint/2010/main" val="2483983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Delete Credential</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delete current credential into the web application</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2371290"/>
            <a:ext cx="7365059" cy="2115420"/>
          </a:xfrm>
          <a:prstGeom prst="rect">
            <a:avLst/>
          </a:prstGeom>
        </p:spPr>
      </p:pic>
    </p:spTree>
    <p:extLst>
      <p:ext uri="{BB962C8B-B14F-4D97-AF65-F5344CB8AC3E}">
        <p14:creationId xmlns:p14="http://schemas.microsoft.com/office/powerpoint/2010/main" val="52551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Upload Data</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fontScale="85000" lnSpcReduction="10000"/>
          </a:bodyPr>
          <a:lstStyle/>
          <a:p>
            <a:pPr>
              <a:buClr>
                <a:schemeClr val="bg1"/>
              </a:buClr>
              <a:buFont typeface="Wingdings" panose="05000000000000000000" pitchFamily="2" charset="2"/>
              <a:buChar char="v"/>
            </a:pPr>
            <a:r>
              <a:rPr lang="en-US" dirty="0">
                <a:solidFill>
                  <a:srgbClr val="FFFFFF"/>
                </a:solidFill>
              </a:rPr>
              <a:t>Let the administrator upload actual data to be read throughout the web application</a:t>
            </a:r>
          </a:p>
          <a:p>
            <a:pPr>
              <a:buClr>
                <a:schemeClr val="bg1"/>
              </a:buClr>
              <a:buFont typeface="Wingdings" panose="05000000000000000000" pitchFamily="2" charset="2"/>
              <a:buChar char="v"/>
            </a:pPr>
            <a:r>
              <a:rPr lang="en-US" dirty="0">
                <a:solidFill>
                  <a:srgbClr val="FFFFFF"/>
                </a:solidFill>
              </a:rPr>
              <a:t>Data field accepts only (*.</a:t>
            </a:r>
            <a:r>
              <a:rPr lang="en-US" dirty="0" err="1">
                <a:solidFill>
                  <a:srgbClr val="FFFFFF"/>
                </a:solidFill>
              </a:rPr>
              <a:t>xlsx</a:t>
            </a:r>
            <a:r>
              <a:rPr lang="en-US" dirty="0">
                <a:solidFill>
                  <a:srgbClr val="FFFFFF"/>
                </a:solidFill>
              </a:rPr>
              <a:t>) files</a:t>
            </a:r>
          </a:p>
          <a:p>
            <a:pPr>
              <a:buClr>
                <a:schemeClr val="bg1"/>
              </a:buClr>
              <a:buFont typeface="Wingdings" panose="05000000000000000000" pitchFamily="2" charset="2"/>
              <a:buChar char="v"/>
            </a:pPr>
            <a:r>
              <a:rPr lang="en-US" dirty="0">
                <a:solidFill>
                  <a:srgbClr val="FFFFFF"/>
                </a:solidFill>
              </a:rPr>
              <a:t>Excel file must be free of formula. To convert all formula to value, select all the cells on a worksheet then copy all, then press Shift + F10 + V. </a:t>
            </a:r>
          </a:p>
          <a:p>
            <a:pPr>
              <a:buClr>
                <a:schemeClr val="bg1"/>
              </a:buClr>
              <a:buFont typeface="Wingdings" panose="05000000000000000000" pitchFamily="2" charset="2"/>
              <a:buChar char="v"/>
            </a:pPr>
            <a:r>
              <a:rPr lang="en-US" dirty="0">
                <a:solidFill>
                  <a:srgbClr val="FFFFFF"/>
                </a:solidFill>
              </a:rPr>
              <a:t>The current extension of the Excel file provided was (*.</a:t>
            </a:r>
            <a:r>
              <a:rPr lang="en-US" dirty="0" err="1">
                <a:solidFill>
                  <a:srgbClr val="FFFFFF"/>
                </a:solidFill>
              </a:rPr>
              <a:t>xlsb</a:t>
            </a:r>
            <a:r>
              <a:rPr lang="en-US" dirty="0">
                <a:solidFill>
                  <a:srgbClr val="FFFFFF"/>
                </a:solidFill>
              </a:rPr>
              <a:t>) which is not supported and must be resaved as (*.</a:t>
            </a:r>
            <a:r>
              <a:rPr lang="en-US" dirty="0" err="1">
                <a:solidFill>
                  <a:srgbClr val="FFFFFF"/>
                </a:solidFill>
              </a:rPr>
              <a:t>xlsx</a:t>
            </a:r>
            <a:r>
              <a:rPr lang="en-US" dirty="0">
                <a:solidFill>
                  <a:srgbClr val="FFFFFF"/>
                </a:solidFill>
              </a:rPr>
              <a:t>)</a:t>
            </a:r>
          </a:p>
          <a:p>
            <a:pPr>
              <a:buClr>
                <a:schemeClr val="bg1"/>
              </a:buClr>
              <a:buFont typeface="Wingdings" panose="05000000000000000000" pitchFamily="2" charset="2"/>
              <a:buChar char="v"/>
            </a:pPr>
            <a:r>
              <a:rPr lang="en-US" dirty="0">
                <a:solidFill>
                  <a:srgbClr val="FFFFFF"/>
                </a:solidFill>
              </a:rPr>
              <a:t>Actual data is always displayed as the official data on all types of dashboard</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504122"/>
            <a:ext cx="7365059" cy="3849755"/>
          </a:xfrm>
          <a:prstGeom prst="rect">
            <a:avLst/>
          </a:prstGeom>
        </p:spPr>
      </p:pic>
    </p:spTree>
    <p:extLst>
      <p:ext uri="{BB962C8B-B14F-4D97-AF65-F5344CB8AC3E}">
        <p14:creationId xmlns:p14="http://schemas.microsoft.com/office/powerpoint/2010/main" val="15126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Upload Manual Data</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fontScale="92500" lnSpcReduction="10000"/>
          </a:bodyPr>
          <a:lstStyle/>
          <a:p>
            <a:pPr>
              <a:buClr>
                <a:schemeClr val="bg1"/>
              </a:buClr>
              <a:buFont typeface="Wingdings" panose="05000000000000000000" pitchFamily="2" charset="2"/>
              <a:buChar char="v"/>
            </a:pPr>
            <a:r>
              <a:rPr lang="en-US" dirty="0">
                <a:solidFill>
                  <a:srgbClr val="FFFFFF"/>
                </a:solidFill>
              </a:rPr>
              <a:t>Let the administrator upload manual data to be read in any scorecard session in manual mode</a:t>
            </a:r>
          </a:p>
          <a:p>
            <a:pPr>
              <a:buClr>
                <a:schemeClr val="bg1"/>
              </a:buClr>
              <a:buFont typeface="Wingdings" panose="05000000000000000000" pitchFamily="2" charset="2"/>
              <a:buChar char="v"/>
            </a:pPr>
            <a:r>
              <a:rPr lang="en-US" dirty="0">
                <a:solidFill>
                  <a:srgbClr val="FFFFFF"/>
                </a:solidFill>
              </a:rPr>
              <a:t>Data field accepts only (*.</a:t>
            </a:r>
            <a:r>
              <a:rPr lang="en-US" dirty="0" err="1">
                <a:solidFill>
                  <a:srgbClr val="FFFFFF"/>
                </a:solidFill>
              </a:rPr>
              <a:t>xlsx</a:t>
            </a:r>
            <a:r>
              <a:rPr lang="en-US" dirty="0">
                <a:solidFill>
                  <a:srgbClr val="FFFFFF"/>
                </a:solidFill>
              </a:rPr>
              <a:t>) files</a:t>
            </a:r>
          </a:p>
          <a:p>
            <a:pPr>
              <a:buClr>
                <a:schemeClr val="bg1"/>
              </a:buClr>
              <a:buFont typeface="Wingdings" panose="05000000000000000000" pitchFamily="2" charset="2"/>
              <a:buChar char="v"/>
            </a:pPr>
            <a:r>
              <a:rPr lang="en-US" dirty="0">
                <a:solidFill>
                  <a:srgbClr val="FFFFFF"/>
                </a:solidFill>
              </a:rPr>
              <a:t>Excel file follow the template we provided by clicking the ‘Download Template button’</a:t>
            </a:r>
          </a:p>
          <a:p>
            <a:pPr>
              <a:buClr>
                <a:schemeClr val="bg1"/>
              </a:buClr>
              <a:buFont typeface="Wingdings" panose="05000000000000000000" pitchFamily="2" charset="2"/>
              <a:buChar char="v"/>
            </a:pPr>
            <a:r>
              <a:rPr lang="en-US" dirty="0">
                <a:solidFill>
                  <a:srgbClr val="FFFFFF"/>
                </a:solidFill>
              </a:rPr>
              <a:t>The administrator must also specify which team does this data belong to</a:t>
            </a:r>
          </a:p>
          <a:p>
            <a:pPr>
              <a:buClr>
                <a:schemeClr val="bg1"/>
              </a:buClr>
              <a:buFont typeface="Wingdings" panose="05000000000000000000" pitchFamily="2" charset="2"/>
              <a:buChar char="v"/>
            </a:pPr>
            <a:r>
              <a:rPr lang="en-US" dirty="0">
                <a:solidFill>
                  <a:srgbClr val="FFFFFF"/>
                </a:solidFill>
              </a:rPr>
              <a:t>Manual data is never displayed as the official data on all types of dashboard</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740287"/>
            <a:ext cx="7365059" cy="3377425"/>
          </a:xfrm>
          <a:prstGeom prst="rect">
            <a:avLst/>
          </a:prstGeom>
        </p:spPr>
      </p:pic>
    </p:spTree>
    <p:extLst>
      <p:ext uri="{BB962C8B-B14F-4D97-AF65-F5344CB8AC3E}">
        <p14:creationId xmlns:p14="http://schemas.microsoft.com/office/powerpoint/2010/main" val="397814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Update Scorecard Items</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lnSpcReduction="10000"/>
          </a:bodyPr>
          <a:lstStyle/>
          <a:p>
            <a:pPr>
              <a:buClr>
                <a:schemeClr val="bg1"/>
              </a:buClr>
              <a:buFont typeface="Wingdings" panose="05000000000000000000" pitchFamily="2" charset="2"/>
              <a:buChar char="v"/>
            </a:pPr>
            <a:r>
              <a:rPr lang="en-US" dirty="0">
                <a:solidFill>
                  <a:srgbClr val="FFFFFF"/>
                </a:solidFill>
              </a:rPr>
              <a:t>Let the administrator add/update/delete the current scorecard items on each roles</a:t>
            </a:r>
          </a:p>
          <a:p>
            <a:pPr>
              <a:buClr>
                <a:schemeClr val="bg1"/>
              </a:buClr>
              <a:buFont typeface="Wingdings" panose="05000000000000000000" pitchFamily="2" charset="2"/>
              <a:buChar char="v"/>
            </a:pPr>
            <a:r>
              <a:rPr lang="en-US" dirty="0">
                <a:solidFill>
                  <a:srgbClr val="FFFFFF"/>
                </a:solidFill>
              </a:rPr>
              <a:t>Title column is the definitive title for the scores displayed on dashboards</a:t>
            </a:r>
          </a:p>
          <a:p>
            <a:pPr>
              <a:buClr>
                <a:schemeClr val="bg1"/>
              </a:buClr>
              <a:buFont typeface="Wingdings" panose="05000000000000000000" pitchFamily="2" charset="2"/>
              <a:buChar char="v"/>
            </a:pPr>
            <a:r>
              <a:rPr lang="en-US" dirty="0">
                <a:solidFill>
                  <a:srgbClr val="FFFFFF"/>
                </a:solidFill>
              </a:rPr>
              <a:t>Cell Name column helps the web application to locate the actual score in the worksheet of an actual excel file by specifying the underlying cell name of the scorecard item inside the worksheet</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298909"/>
            <a:ext cx="7365059" cy="4260181"/>
          </a:xfrm>
          <a:prstGeom prst="rect">
            <a:avLst/>
          </a:prstGeom>
        </p:spPr>
      </p:pic>
    </p:spTree>
    <p:extLst>
      <p:ext uri="{BB962C8B-B14F-4D97-AF65-F5344CB8AC3E}">
        <p14:creationId xmlns:p14="http://schemas.microsoft.com/office/powerpoint/2010/main" val="1286860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PH" dirty="0"/>
              <a:t>Thank you!</a:t>
            </a:r>
          </a:p>
        </p:txBody>
      </p:sp>
      <p:sp>
        <p:nvSpPr>
          <p:cNvPr id="5" name="Subtitle 4"/>
          <p:cNvSpPr>
            <a:spLocks noGrp="1"/>
          </p:cNvSpPr>
          <p:nvPr>
            <p:ph type="subTitle" idx="1"/>
          </p:nvPr>
        </p:nvSpPr>
        <p:spPr/>
        <p:txBody>
          <a:bodyPr>
            <a:normAutofit/>
          </a:bodyPr>
          <a:lstStyle/>
          <a:p>
            <a:r>
              <a:rPr lang="en-US" sz="2000" dirty="0"/>
              <a:t>A web application for coaching and scorecard process automation</a:t>
            </a:r>
          </a:p>
        </p:txBody>
      </p:sp>
    </p:spTree>
    <p:extLst>
      <p:ext uri="{BB962C8B-B14F-4D97-AF65-F5344CB8AC3E}">
        <p14:creationId xmlns:p14="http://schemas.microsoft.com/office/powerpoint/2010/main" val="4271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EFF94E8-DDAD-4797-AEC3-B5A3916F337D}"/>
              </a:ext>
            </a:extLst>
          </p:cNvPr>
          <p:cNvSpPr>
            <a:spLocks noGrp="1"/>
          </p:cNvSpPr>
          <p:nvPr>
            <p:ph type="title"/>
          </p:nvPr>
        </p:nvSpPr>
        <p:spPr>
          <a:xfrm>
            <a:off x="1066800" y="5252936"/>
            <a:ext cx="10058400" cy="1321484"/>
          </a:xfrm>
        </p:spPr>
        <p:txBody>
          <a:bodyPr anchor="ctr">
            <a:normAutofit/>
          </a:bodyPr>
          <a:lstStyle/>
          <a:p>
            <a:pPr algn="ctr"/>
            <a:r>
              <a:rPr lang="en-US" dirty="0">
                <a:solidFill>
                  <a:srgbClr val="FFFFFF"/>
                </a:solidFill>
              </a:rPr>
              <a:t>Overview</a:t>
            </a:r>
          </a:p>
        </p:txBody>
      </p:sp>
      <p:sp>
        <p:nvSpPr>
          <p:cNvPr id="3" name="Content Placeholder 2">
            <a:extLst>
              <a:ext uri="{FF2B5EF4-FFF2-40B4-BE49-F238E27FC236}">
                <a16:creationId xmlns:a16="http://schemas.microsoft.com/office/drawing/2014/main" id="{47F3619B-0B1B-48BF-84B3-1F20ACF2699B}"/>
              </a:ext>
            </a:extLst>
          </p:cNvPr>
          <p:cNvSpPr>
            <a:spLocks noGrp="1"/>
          </p:cNvSpPr>
          <p:nvPr>
            <p:ph idx="1"/>
          </p:nvPr>
        </p:nvSpPr>
        <p:spPr>
          <a:xfrm>
            <a:off x="1097280" y="1086678"/>
            <a:ext cx="10027920" cy="3471467"/>
          </a:xfrm>
        </p:spPr>
        <p:txBody>
          <a:bodyPr>
            <a:normAutofit/>
          </a:bodyPr>
          <a:lstStyle/>
          <a:p>
            <a:pPr>
              <a:lnSpc>
                <a:spcPts val="4800"/>
              </a:lnSpc>
              <a:spcBef>
                <a:spcPts val="600"/>
              </a:spcBef>
              <a:spcAft>
                <a:spcPts val="600"/>
              </a:spcAft>
            </a:pPr>
            <a:r>
              <a:rPr lang="en-US" sz="2800" dirty="0"/>
              <a:t>This web application mainly focused on automating the existing process of coaching in the Digital Fulfillment department, making it a paperless process. The web application can also help leaders to organize their team and also help agents to monitor their status based on the available data.</a:t>
            </a:r>
          </a:p>
        </p:txBody>
      </p:sp>
      <p:sp>
        <p:nvSpPr>
          <p:cNvPr id="21" name="Rectangle 20">
            <a:extLst>
              <a:ext uri="{FF2B5EF4-FFF2-40B4-BE49-F238E27FC236}">
                <a16:creationId xmlns:a16="http://schemas.microsoft.com/office/drawing/2014/main" id="{5E1ED12F-9F06-4B37-87B7-F98F52937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59434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B9E1953-F902-4904-B454-D467C8C1319A}"/>
              </a:ext>
            </a:extLst>
          </p:cNvPr>
          <p:cNvSpPr>
            <a:spLocks noGrp="1"/>
          </p:cNvSpPr>
          <p:nvPr>
            <p:ph type="body" idx="1"/>
          </p:nvPr>
        </p:nvSpPr>
        <p:spPr>
          <a:xfrm>
            <a:off x="1097280" y="1001077"/>
            <a:ext cx="4937760" cy="736282"/>
          </a:xfrm>
        </p:spPr>
        <p:txBody>
          <a:bodyPr/>
          <a:lstStyle/>
          <a:p>
            <a:r>
              <a:rPr lang="en-US" dirty="0"/>
              <a:t>Scope</a:t>
            </a:r>
          </a:p>
        </p:txBody>
      </p:sp>
      <p:sp>
        <p:nvSpPr>
          <p:cNvPr id="6" name="Content Placeholder 5">
            <a:extLst>
              <a:ext uri="{FF2B5EF4-FFF2-40B4-BE49-F238E27FC236}">
                <a16:creationId xmlns:a16="http://schemas.microsoft.com/office/drawing/2014/main" id="{3F2BFAAF-62ED-49A9-9D75-44CD8FC93B73}"/>
              </a:ext>
            </a:extLst>
          </p:cNvPr>
          <p:cNvSpPr>
            <a:spLocks noGrp="1"/>
          </p:cNvSpPr>
          <p:nvPr>
            <p:ph sz="half" idx="2"/>
          </p:nvPr>
        </p:nvSpPr>
        <p:spPr>
          <a:xfrm>
            <a:off x="1097280" y="2015159"/>
            <a:ext cx="4937760" cy="4015251"/>
          </a:xfrm>
        </p:spPr>
        <p:txBody>
          <a:bodyPr/>
          <a:lstStyle/>
          <a:p>
            <a:pPr>
              <a:buFont typeface="Wingdings" panose="05000000000000000000" pitchFamily="2" charset="2"/>
              <a:buChar char="v"/>
            </a:pPr>
            <a:r>
              <a:rPr lang="en-US" dirty="0"/>
              <a:t>Accurately display scorecard item and its actual score depending on the agent’s role</a:t>
            </a:r>
          </a:p>
          <a:p>
            <a:pPr>
              <a:buFont typeface="Wingdings" panose="05000000000000000000" pitchFamily="2" charset="2"/>
              <a:buChar char="v"/>
            </a:pPr>
            <a:r>
              <a:rPr lang="en-US" dirty="0"/>
              <a:t>Add/modify existing scorecard item details for every roles</a:t>
            </a:r>
          </a:p>
          <a:p>
            <a:pPr>
              <a:buFont typeface="Wingdings" panose="05000000000000000000" pitchFamily="2" charset="2"/>
              <a:buChar char="v"/>
            </a:pPr>
            <a:r>
              <a:rPr lang="en-US" dirty="0"/>
              <a:t>Display team data of leaders</a:t>
            </a:r>
          </a:p>
          <a:p>
            <a:pPr>
              <a:buFont typeface="Wingdings" panose="05000000000000000000" pitchFamily="2" charset="2"/>
              <a:buChar char="v"/>
            </a:pPr>
            <a:r>
              <a:rPr lang="en-US" dirty="0"/>
              <a:t>Display the current score standing of agents</a:t>
            </a:r>
          </a:p>
          <a:p>
            <a:pPr>
              <a:buFont typeface="Wingdings" panose="05000000000000000000" pitchFamily="2" charset="2"/>
              <a:buChar char="v"/>
            </a:pPr>
            <a:r>
              <a:rPr lang="en-US" dirty="0"/>
              <a:t>Manage the sessions per week</a:t>
            </a:r>
          </a:p>
          <a:p>
            <a:pPr>
              <a:buFont typeface="Wingdings" panose="05000000000000000000" pitchFamily="2" charset="2"/>
              <a:buChar char="v"/>
            </a:pPr>
            <a:r>
              <a:rPr lang="en-US" dirty="0"/>
              <a:t>Summarize weekly coaching data</a:t>
            </a:r>
          </a:p>
        </p:txBody>
      </p:sp>
      <p:sp>
        <p:nvSpPr>
          <p:cNvPr id="7" name="Text Placeholder 6">
            <a:extLst>
              <a:ext uri="{FF2B5EF4-FFF2-40B4-BE49-F238E27FC236}">
                <a16:creationId xmlns:a16="http://schemas.microsoft.com/office/drawing/2014/main" id="{DEE059AD-2148-425A-B6C0-2DBDA95460E6}"/>
              </a:ext>
            </a:extLst>
          </p:cNvPr>
          <p:cNvSpPr>
            <a:spLocks noGrp="1"/>
          </p:cNvSpPr>
          <p:nvPr>
            <p:ph type="body" sz="quarter" idx="3"/>
          </p:nvPr>
        </p:nvSpPr>
        <p:spPr>
          <a:xfrm>
            <a:off x="6217920" y="1001077"/>
            <a:ext cx="4937760" cy="736282"/>
          </a:xfrm>
        </p:spPr>
        <p:txBody>
          <a:bodyPr/>
          <a:lstStyle/>
          <a:p>
            <a:r>
              <a:rPr lang="en-US" dirty="0"/>
              <a:t>Limitations</a:t>
            </a:r>
          </a:p>
        </p:txBody>
      </p:sp>
      <p:sp>
        <p:nvSpPr>
          <p:cNvPr id="8" name="Content Placeholder 7">
            <a:extLst>
              <a:ext uri="{FF2B5EF4-FFF2-40B4-BE49-F238E27FC236}">
                <a16:creationId xmlns:a16="http://schemas.microsoft.com/office/drawing/2014/main" id="{01DB79C0-B521-48D9-851A-6836FE51461F}"/>
              </a:ext>
            </a:extLst>
          </p:cNvPr>
          <p:cNvSpPr>
            <a:spLocks noGrp="1"/>
          </p:cNvSpPr>
          <p:nvPr>
            <p:ph sz="quarter" idx="4"/>
          </p:nvPr>
        </p:nvSpPr>
        <p:spPr>
          <a:xfrm>
            <a:off x="6217920" y="2015159"/>
            <a:ext cx="4937760" cy="4015251"/>
          </a:xfrm>
        </p:spPr>
        <p:txBody>
          <a:bodyPr/>
          <a:lstStyle/>
          <a:p>
            <a:pPr>
              <a:buFont typeface="Wingdings" panose="05000000000000000000" pitchFamily="2" charset="2"/>
              <a:buChar char="v"/>
            </a:pPr>
            <a:r>
              <a:rPr lang="en-US" dirty="0"/>
              <a:t>Highly dependent on Excel file when displaying score data</a:t>
            </a:r>
          </a:p>
          <a:p>
            <a:pPr>
              <a:buFont typeface="Wingdings" panose="05000000000000000000" pitchFamily="2" charset="2"/>
              <a:buChar char="v"/>
            </a:pPr>
            <a:r>
              <a:rPr lang="en-US" dirty="0"/>
              <a:t>Excel file must be reformat as (*.xlsx) file and convert all formulas to values</a:t>
            </a:r>
          </a:p>
          <a:p>
            <a:pPr>
              <a:buFont typeface="Wingdings" panose="05000000000000000000" pitchFamily="2" charset="2"/>
              <a:buChar char="v"/>
            </a:pPr>
            <a:r>
              <a:rPr lang="en-US" dirty="0"/>
              <a:t>Excel file containing score data must be updated daily to reflect the data displayed for the users</a:t>
            </a:r>
          </a:p>
          <a:p>
            <a:pPr>
              <a:buFont typeface="Wingdings" panose="05000000000000000000" pitchFamily="2" charset="2"/>
              <a:buChar char="v"/>
            </a:pPr>
            <a:r>
              <a:rPr lang="en-US" dirty="0"/>
              <a:t>Cannot dynamically add another type of session (Scorecard, Coaching, Triad, etc..)</a:t>
            </a:r>
          </a:p>
        </p:txBody>
      </p:sp>
    </p:spTree>
    <p:extLst>
      <p:ext uri="{BB962C8B-B14F-4D97-AF65-F5344CB8AC3E}">
        <p14:creationId xmlns:p14="http://schemas.microsoft.com/office/powerpoint/2010/main" val="271553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8345F0-A51C-4D33-A226-5915746DCCD9}"/>
              </a:ext>
            </a:extLst>
          </p:cNvPr>
          <p:cNvSpPr>
            <a:spLocks noGrp="1"/>
          </p:cNvSpPr>
          <p:nvPr>
            <p:ph type="title"/>
          </p:nvPr>
        </p:nvSpPr>
        <p:spPr/>
        <p:txBody>
          <a:bodyPr/>
          <a:lstStyle/>
          <a:p>
            <a:r>
              <a:rPr lang="en-US" dirty="0"/>
              <a:t>The Process</a:t>
            </a:r>
          </a:p>
        </p:txBody>
      </p:sp>
    </p:spTree>
    <p:extLst>
      <p:ext uri="{BB962C8B-B14F-4D97-AF65-F5344CB8AC3E}">
        <p14:creationId xmlns:p14="http://schemas.microsoft.com/office/powerpoint/2010/main" val="1085905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a:bodyPr>
          <a:lstStyle/>
          <a:p>
            <a:r>
              <a:rPr lang="en-US" sz="3600" dirty="0">
                <a:solidFill>
                  <a:srgbClr val="FFFFFF"/>
                </a:solidFill>
              </a:rPr>
              <a:t>Components</a:t>
            </a:r>
            <a:br>
              <a:rPr lang="en-US" sz="3600" dirty="0">
                <a:solidFill>
                  <a:srgbClr val="FFFFFF"/>
                </a:solidFill>
              </a:rPr>
            </a:br>
            <a:r>
              <a:rPr lang="en-US" sz="3200" dirty="0">
                <a:solidFill>
                  <a:srgbClr val="FFFFFF"/>
                </a:solidFill>
              </a:rPr>
              <a:t>Login</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access their account by confirming their credentials</a:t>
            </a:r>
          </a:p>
          <a:p>
            <a:pPr>
              <a:buClr>
                <a:schemeClr val="bg1"/>
              </a:buClr>
              <a:buFont typeface="Wingdings" panose="05000000000000000000" pitchFamily="2" charset="2"/>
              <a:buChar char="v"/>
            </a:pPr>
            <a:r>
              <a:rPr lang="en-US" dirty="0">
                <a:solidFill>
                  <a:srgbClr val="FFFFFF"/>
                </a:solidFill>
              </a:rPr>
              <a:t>The landing page of the web application</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825" y="1142677"/>
            <a:ext cx="7564353" cy="4572646"/>
          </a:xfrm>
          <a:prstGeom prst="rect">
            <a:avLst/>
          </a:prstGeom>
        </p:spPr>
      </p:pic>
    </p:spTree>
    <p:extLst>
      <p:ext uri="{BB962C8B-B14F-4D97-AF65-F5344CB8AC3E}">
        <p14:creationId xmlns:p14="http://schemas.microsoft.com/office/powerpoint/2010/main" val="4069372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rmAutofit/>
          </a:bodyPr>
          <a:lstStyle/>
          <a:p>
            <a:r>
              <a:rPr lang="en-US" sz="4000" dirty="0"/>
              <a:t>Login</a:t>
            </a:r>
          </a:p>
        </p:txBody>
      </p:sp>
      <p:pic>
        <p:nvPicPr>
          <p:cNvPr id="4" name="Picture 3" descr="A screenshot of a cell phone&#10;&#10;Description automatically generated">
            <a:extLst>
              <a:ext uri="{FF2B5EF4-FFF2-40B4-BE49-F238E27FC236}">
                <a16:creationId xmlns:a16="http://schemas.microsoft.com/office/drawing/2014/main" id="{51D0BB9D-60FE-41CF-87D6-6A4361394E66}"/>
              </a:ext>
            </a:extLst>
          </p:cNvPr>
          <p:cNvPicPr>
            <a:picLocks noChangeAspect="1"/>
          </p:cNvPicPr>
          <p:nvPr/>
        </p:nvPicPr>
        <p:blipFill>
          <a:blip r:embed="rId2"/>
          <a:stretch/>
        </p:blipFill>
        <p:spPr>
          <a:xfrm>
            <a:off x="503358" y="1602271"/>
            <a:ext cx="5592642" cy="2957029"/>
          </a:xfrm>
          <a:prstGeom prst="rect">
            <a:avLst/>
          </a:prstGeom>
        </p:spPr>
      </p:pic>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a:bodyPr>
          <a:lstStyle/>
          <a:p>
            <a:pPr>
              <a:buClr>
                <a:schemeClr val="bg1"/>
              </a:buClr>
              <a:buFont typeface="Wingdings" panose="05000000000000000000" pitchFamily="2" charset="2"/>
              <a:buChar char="v"/>
            </a:pPr>
            <a:r>
              <a:rPr lang="en-US" sz="1600" b="1" dirty="0"/>
              <a:t>1. Username Input</a:t>
            </a:r>
          </a:p>
          <a:p>
            <a:pPr lvl="1">
              <a:lnSpc>
                <a:spcPct val="100000"/>
              </a:lnSpc>
              <a:buClr>
                <a:srgbClr val="003A5D"/>
              </a:buClr>
              <a:buFont typeface="Wingdings" panose="05000000000000000000" pitchFamily="2" charset="2"/>
              <a:buChar char="Ø"/>
            </a:pPr>
            <a:r>
              <a:rPr lang="en-US" sz="1600" dirty="0"/>
              <a:t> Input your EID to this field</a:t>
            </a:r>
          </a:p>
          <a:p>
            <a:pPr>
              <a:buClr>
                <a:schemeClr val="bg1"/>
              </a:buClr>
              <a:buFont typeface="Wingdings" panose="05000000000000000000" pitchFamily="2" charset="2"/>
              <a:buChar char="v"/>
            </a:pPr>
            <a:r>
              <a:rPr lang="en-US" sz="1600" b="1" dirty="0"/>
              <a:t>2. Password Input</a:t>
            </a:r>
          </a:p>
          <a:p>
            <a:pPr lvl="1">
              <a:buClr>
                <a:srgbClr val="003A5D"/>
              </a:buClr>
              <a:buFont typeface="Wingdings" panose="05000000000000000000" pitchFamily="2" charset="2"/>
              <a:buChar char="Ø"/>
            </a:pPr>
            <a:r>
              <a:rPr lang="en-US" sz="1600" dirty="0"/>
              <a:t>  Input your password to this field</a:t>
            </a:r>
          </a:p>
          <a:p>
            <a:pPr lvl="1">
              <a:buClr>
                <a:srgbClr val="003A5D"/>
              </a:buClr>
              <a:buFont typeface="Wingdings" panose="05000000000000000000" pitchFamily="2" charset="2"/>
              <a:buChar char="Ø"/>
            </a:pPr>
            <a:r>
              <a:rPr lang="en-US" sz="1600" dirty="0"/>
              <a:t>  The default password is simply ‘password’</a:t>
            </a:r>
          </a:p>
          <a:p>
            <a:pPr lvl="1">
              <a:buFont typeface="Wingdings" panose="05000000000000000000" pitchFamily="2" charset="2"/>
              <a:buChar char="v"/>
            </a:pPr>
            <a:endParaRPr lang="en-US" sz="1600" dirty="0"/>
          </a:p>
          <a:p>
            <a:pPr marL="201168" lvl="1" indent="0">
              <a:buNone/>
            </a:pPr>
            <a:r>
              <a:rPr lang="en-US" sz="1600" b="1" dirty="0"/>
              <a:t>3. Remember Me Toggle</a:t>
            </a:r>
            <a:endParaRPr lang="en-US" sz="1600" dirty="0"/>
          </a:p>
          <a:p>
            <a:pPr lvl="1">
              <a:buClr>
                <a:srgbClr val="003A5D"/>
              </a:buClr>
              <a:buFont typeface="Wingdings" panose="05000000000000000000" pitchFamily="2" charset="2"/>
              <a:buChar char="Ø"/>
            </a:pPr>
            <a:r>
              <a:rPr lang="en-US" sz="1600" dirty="0"/>
              <a:t>  If checked, enables the browser to remember last verified username and password</a:t>
            </a:r>
          </a:p>
          <a:p>
            <a:pPr lvl="1">
              <a:buFont typeface="Wingdings" panose="05000000000000000000" pitchFamily="2" charset="2"/>
              <a:buChar char="v"/>
            </a:pPr>
            <a:endParaRPr lang="en-US" sz="1600" dirty="0"/>
          </a:p>
          <a:p>
            <a:pPr marL="201168" lvl="1" indent="0">
              <a:buNone/>
            </a:pPr>
            <a:r>
              <a:rPr lang="en-US" sz="1600" b="1" dirty="0"/>
              <a:t>4. Submit Button</a:t>
            </a:r>
          </a:p>
          <a:p>
            <a:pPr lvl="1">
              <a:buClr>
                <a:srgbClr val="003A5D"/>
              </a:buClr>
              <a:buFont typeface="Wingdings" panose="05000000000000000000" pitchFamily="2" charset="2"/>
              <a:buChar char="Ø"/>
            </a:pPr>
            <a:r>
              <a:rPr lang="en-US" sz="1600" dirty="0"/>
              <a:t>  Submit your credential by clicking this button</a:t>
            </a:r>
          </a:p>
          <a:p>
            <a:pPr lvl="1">
              <a:buClr>
                <a:srgbClr val="003A5D"/>
              </a:buClr>
              <a:buFont typeface="Wingdings" panose="05000000000000000000" pitchFamily="2" charset="2"/>
              <a:buChar char="Ø"/>
            </a:pPr>
            <a:r>
              <a:rPr lang="en-US" sz="1600" dirty="0"/>
              <a:t>  If verified, you will be redirected to your dashboard</a:t>
            </a:r>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5085443" y="189520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090F771A-A0C6-48EB-B66C-F0E84F22BFB6}"/>
              </a:ext>
            </a:extLst>
          </p:cNvPr>
          <p:cNvSpPr/>
          <p:nvPr/>
        </p:nvSpPr>
        <p:spPr>
          <a:xfrm>
            <a:off x="5085443" y="268709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9518AE85-3413-45EB-9079-AA04207CE063}"/>
              </a:ext>
            </a:extLst>
          </p:cNvPr>
          <p:cNvSpPr/>
          <p:nvPr/>
        </p:nvSpPr>
        <p:spPr>
          <a:xfrm>
            <a:off x="2164443" y="3303049"/>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15" name="Oval 14">
            <a:extLst>
              <a:ext uri="{FF2B5EF4-FFF2-40B4-BE49-F238E27FC236}">
                <a16:creationId xmlns:a16="http://schemas.microsoft.com/office/drawing/2014/main" id="{E1946083-3C1A-4B6E-B365-0F57BDA58C1B}"/>
              </a:ext>
            </a:extLst>
          </p:cNvPr>
          <p:cNvSpPr/>
          <p:nvPr/>
        </p:nvSpPr>
        <p:spPr>
          <a:xfrm>
            <a:off x="1126671" y="3913052"/>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500750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Counter Cards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see the current count of completed sessions, pending sessions and excepted agents this week</a:t>
            </a:r>
          </a:p>
          <a:p>
            <a:pPr marL="0" indent="0">
              <a:buClr>
                <a:schemeClr val="bg1"/>
              </a:buClr>
              <a:buNone/>
            </a:pPr>
            <a:r>
              <a:rPr lang="en-US" sz="1600" dirty="0">
                <a:solidFill>
                  <a:srgbClr val="FFFFFF"/>
                </a:solidFill>
              </a:rPr>
              <a:t>(Available only to leaders)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82" y="2673813"/>
            <a:ext cx="7560495" cy="1311068"/>
          </a:xfrm>
          <a:prstGeom prst="rect">
            <a:avLst/>
          </a:prstGeom>
        </p:spPr>
      </p:pic>
    </p:spTree>
    <p:extLst>
      <p:ext uri="{BB962C8B-B14F-4D97-AF65-F5344CB8AC3E}">
        <p14:creationId xmlns:p14="http://schemas.microsoft.com/office/powerpoint/2010/main" val="1695345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Team 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access team-level pending sessions and view its details and current status</a:t>
            </a:r>
          </a:p>
          <a:p>
            <a:pPr marL="0" indent="0">
              <a:buClr>
                <a:schemeClr val="bg1"/>
              </a:buClr>
              <a:buNone/>
            </a:pPr>
            <a:r>
              <a:rPr lang="en-US" sz="1600" dirty="0">
                <a:solidFill>
                  <a:srgbClr val="FFFFFF"/>
                </a:solidFill>
              </a:rPr>
              <a:t>(Available only to leaders with different component titles)</a:t>
            </a:r>
          </a:p>
          <a:p>
            <a:pPr marL="0" indent="0">
              <a:buClr>
                <a:schemeClr val="bg1"/>
              </a:buClr>
              <a:buNone/>
            </a:pPr>
            <a:endParaRPr lang="en-US" sz="1600" b="1" dirty="0">
              <a:solidFill>
                <a:srgbClr val="FFFFFF"/>
              </a:solidFill>
            </a:endParaRPr>
          </a:p>
          <a:p>
            <a:pPr marL="0" indent="0">
              <a:buClr>
                <a:schemeClr val="bg1"/>
              </a:buClr>
              <a:buNone/>
            </a:pPr>
            <a:r>
              <a:rPr lang="en-US" sz="1800" b="1" dirty="0">
                <a:solidFill>
                  <a:srgbClr val="FFFFFF"/>
                </a:solidFill>
              </a:rPr>
              <a:t>Titles</a:t>
            </a:r>
          </a:p>
          <a:p>
            <a:pPr marL="0" indent="0">
              <a:buClr>
                <a:schemeClr val="bg1"/>
              </a:buClr>
              <a:buNone/>
            </a:pPr>
            <a:r>
              <a:rPr lang="en-US" sz="1600" b="1" dirty="0">
                <a:solidFill>
                  <a:srgbClr val="FFFFFF"/>
                </a:solidFill>
              </a:rPr>
              <a:t>Supervisor: </a:t>
            </a:r>
            <a:r>
              <a:rPr lang="en-US" sz="1600" dirty="0">
                <a:solidFill>
                  <a:srgbClr val="FFFFFF"/>
                </a:solidFill>
              </a:rPr>
              <a:t>Team Summary</a:t>
            </a:r>
          </a:p>
          <a:p>
            <a:pPr marL="0" indent="0">
              <a:buClr>
                <a:schemeClr val="bg1"/>
              </a:buClr>
              <a:buNone/>
            </a:pPr>
            <a:r>
              <a:rPr lang="en-US" sz="1600" b="1" dirty="0">
                <a:solidFill>
                  <a:srgbClr val="FFFFFF"/>
                </a:solidFill>
              </a:rPr>
              <a:t>OM &amp; OH: </a:t>
            </a:r>
            <a:r>
              <a:rPr lang="en-US" sz="1600" dirty="0">
                <a:solidFill>
                  <a:srgbClr val="FFFFFF"/>
                </a:solidFill>
              </a:rPr>
              <a:t>Teams Summary</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378" y="1747777"/>
            <a:ext cx="7456395" cy="3206188"/>
          </a:xfrm>
          <a:prstGeom prst="rect">
            <a:avLst/>
          </a:prstGeom>
        </p:spPr>
      </p:pic>
    </p:spTree>
    <p:extLst>
      <p:ext uri="{BB962C8B-B14F-4D97-AF65-F5344CB8AC3E}">
        <p14:creationId xmlns:p14="http://schemas.microsoft.com/office/powerpoint/2010/main" val="383941481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451C01-71EB-4236-9458-377C31D5C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5550B3-F1C0-4D73-82FC-DDABEC8F0952}">
  <ds:schemaRefs>
    <ds:schemaRef ds:uri="http://schemas.microsoft.com/office/2006/documentManagement/type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terms/"/>
  </ds:schemaRefs>
</ds:datastoreItem>
</file>

<file path=customXml/itemProps3.xml><?xml version="1.0" encoding="utf-8"?>
<ds:datastoreItem xmlns:ds="http://schemas.openxmlformats.org/officeDocument/2006/customXml" ds:itemID="{D226911E-AE6C-4963-864C-FEDEB2DC77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937</Words>
  <Application>Microsoft Office PowerPoint</Application>
  <PresentationFormat>Widescreen</PresentationFormat>
  <Paragraphs>147</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Calibri Light</vt:lpstr>
      <vt:lpstr>Source Sans Pro</vt:lpstr>
      <vt:lpstr>Wingdings</vt:lpstr>
      <vt:lpstr>Retrospect</vt:lpstr>
      <vt:lpstr>DF Coaching</vt:lpstr>
      <vt:lpstr>Table of Contents</vt:lpstr>
      <vt:lpstr>Overview</vt:lpstr>
      <vt:lpstr>PowerPoint Presentation</vt:lpstr>
      <vt:lpstr>The Process</vt:lpstr>
      <vt:lpstr>Components Login</vt:lpstr>
      <vt:lpstr>Login</vt:lpstr>
      <vt:lpstr>Components Dashboard Counter Cards</vt:lpstr>
      <vt:lpstr>Components Dashboard Team Sessions</vt:lpstr>
      <vt:lpstr>Components Dashboard User Sessions</vt:lpstr>
      <vt:lpstr>Components Dashboard Exceptions</vt:lpstr>
      <vt:lpstr>Components Dashboard Overall Top Resource</vt:lpstr>
      <vt:lpstr>Components Dashboard Top 3 Resource</vt:lpstr>
      <vt:lpstr>Components Sessions</vt:lpstr>
      <vt:lpstr>Sessions</vt:lpstr>
      <vt:lpstr>Sessions</vt:lpstr>
      <vt:lpstr>Components Dashboard My Scorecard Status</vt:lpstr>
      <vt:lpstr>Components Dashboard Productivity Improvement</vt:lpstr>
      <vt:lpstr>Components Sessions History</vt:lpstr>
      <vt:lpstr>Components Sessions Feedback Form</vt:lpstr>
      <vt:lpstr>Components Admin Control Panel Add Credential</vt:lpstr>
      <vt:lpstr>Components Admin Control Panel Update Credential</vt:lpstr>
      <vt:lpstr>Components Admin Control Panel Delete Credential</vt:lpstr>
      <vt:lpstr>Components Admin Control Panel Upload Data</vt:lpstr>
      <vt:lpstr>Components Admin Control Panel Upload Manual Data</vt:lpstr>
      <vt:lpstr>Components Admin Control Panel Update Scorecard Items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2020-03-09T08:27:32Z</dcterms:created>
  <dcterms:modified xsi:type="dcterms:W3CDTF">2020-03-09T10:04:40Z</dcterms:modified>
</cp:coreProperties>
</file>